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78" r:id="rId3"/>
    <p:sldId id="277" r:id="rId4"/>
    <p:sldId id="260" r:id="rId5"/>
    <p:sldId id="276" r:id="rId6"/>
    <p:sldId id="279" r:id="rId7"/>
    <p:sldId id="290" r:id="rId8"/>
    <p:sldId id="270" r:id="rId9"/>
    <p:sldId id="283" r:id="rId10"/>
    <p:sldId id="285" r:id="rId11"/>
    <p:sldId id="284" r:id="rId12"/>
    <p:sldId id="287" r:id="rId13"/>
    <p:sldId id="289" r:id="rId14"/>
    <p:sldId id="286" r:id="rId15"/>
    <p:sldId id="28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Dalla Longa" initials="ED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7"/>
  </p:normalViewPr>
  <p:slideViewPr>
    <p:cSldViewPr snapToGrid="0">
      <p:cViewPr varScale="1">
        <p:scale>
          <a:sx n="63" d="100"/>
          <a:sy n="63" d="100"/>
        </p:scale>
        <p:origin x="9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44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67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05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7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dist="50800" sx="1000" sy="1000" algn="ctr" rotWithShape="0">
              <a:srgbClr val="000000"/>
            </a:outerShdw>
          </a:effectLst>
        </p:spPr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0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2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6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26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13FF18-858D-4A6C-8E7A-419597778596}" type="datetimeFigureOut">
              <a:rPr lang="it-IT" smtClean="0"/>
              <a:t>19/12/2017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443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438EF-7F5F-471D-B664-125D402C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225"/>
            <a:ext cx="9144000" cy="169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Wearing Predictive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457"/>
            <a:ext cx="9144000" cy="1398225"/>
          </a:xfrm>
        </p:spPr>
        <p:txBody>
          <a:bodyPr>
            <a:normAutofit/>
          </a:bodyPr>
          <a:lstStyle/>
          <a:p>
            <a:r>
              <a:rPr lang="it-IT" dirty="0"/>
              <a:t>Dalla Longa Emanuele</a:t>
            </a:r>
          </a:p>
          <a:p>
            <a:r>
              <a:rPr lang="it-IT" dirty="0"/>
              <a:t>Milani Federico</a:t>
            </a:r>
          </a:p>
          <a:p>
            <a:r>
              <a:rPr lang="en-GB" dirty="0" err="1"/>
              <a:t>Urzino</a:t>
            </a:r>
            <a:r>
              <a:rPr lang="it-IT" dirty="0"/>
              <a:t> Davide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49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Project 8</a:t>
            </a:r>
          </a:p>
        </p:txBody>
      </p:sp>
    </p:spTree>
    <p:extLst>
      <p:ext uri="{BB962C8B-B14F-4D97-AF65-F5344CB8AC3E}">
        <p14:creationId xmlns:p14="http://schemas.microsoft.com/office/powerpoint/2010/main" val="281931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modified conditions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50120"/>
            <a:ext cx="9286240" cy="21788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We interfered with the rotation with a </a:t>
            </a:r>
            <a:r>
              <a:rPr lang="en-US" sz="2800" b="1" u="sng" dirty="0"/>
              <a:t>plastic rod</a:t>
            </a:r>
          </a:p>
          <a:p>
            <a:pPr algn="just"/>
            <a:r>
              <a:rPr lang="en-US" sz="2800" dirty="0"/>
              <a:t>We added some </a:t>
            </a:r>
            <a:r>
              <a:rPr lang="en-US" sz="2800" b="1" u="sng" dirty="0"/>
              <a:t>tape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taped a </a:t>
            </a:r>
            <a:r>
              <a:rPr lang="en-US" sz="2800" b="1" u="sng" dirty="0"/>
              <a:t>magnet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</a:t>
            </a:r>
            <a:r>
              <a:rPr lang="en-US" sz="2800" b="1" u="sng" dirty="0"/>
              <a:t>broke</a:t>
            </a:r>
            <a:r>
              <a:rPr lang="en-US" sz="2800" dirty="0"/>
              <a:t> one of the fan </a:t>
            </a:r>
            <a:r>
              <a:rPr lang="en-US" sz="2800" b="1" u="sng" dirty="0"/>
              <a:t>supports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DADCD9-1603-4832-8C93-79E26E6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5778"/>
          <a:stretch/>
        </p:blipFill>
        <p:spPr>
          <a:xfrm>
            <a:off x="416560" y="3525521"/>
            <a:ext cx="3007362" cy="3116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D92DFA-D224-4FAD-934E-5AC1C3B4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41333"/>
          <a:stretch/>
        </p:blipFill>
        <p:spPr>
          <a:xfrm>
            <a:off x="6993811" y="4005969"/>
            <a:ext cx="3853339" cy="2170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EA30D7-81B6-4C73-BB1C-863F0BB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b="27023"/>
          <a:stretch/>
        </p:blipFill>
        <p:spPr>
          <a:xfrm>
            <a:off x="3730388" y="3499006"/>
            <a:ext cx="2730340" cy="305778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EE93CFE-E229-4C8F-9C70-0528564C08C5}"/>
              </a:ext>
            </a:extLst>
          </p:cNvPr>
          <p:cNvSpPr/>
          <p:nvPr/>
        </p:nvSpPr>
        <p:spPr>
          <a:xfrm>
            <a:off x="2088196" y="4083207"/>
            <a:ext cx="1234124" cy="12341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DE69739-0CA9-4A76-B1B4-0D3FC22E3353}"/>
              </a:ext>
            </a:extLst>
          </p:cNvPr>
          <p:cNvSpPr/>
          <p:nvPr/>
        </p:nvSpPr>
        <p:spPr>
          <a:xfrm>
            <a:off x="5091221" y="5202782"/>
            <a:ext cx="1255654" cy="1214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B6426FC-5D53-423A-B7DF-64ED82DEDEBE}"/>
              </a:ext>
            </a:extLst>
          </p:cNvPr>
          <p:cNvSpPr/>
          <p:nvPr/>
        </p:nvSpPr>
        <p:spPr>
          <a:xfrm>
            <a:off x="7310440" y="4009298"/>
            <a:ext cx="1193484" cy="11934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6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on good data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8EC07D-7B60-49D8-AF31-709D1FFA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799679" y="1270000"/>
            <a:ext cx="10125282" cy="54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plastic rod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956A86-8623-4E04-9987-BD85618D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>
          <a:xfrm>
            <a:off x="1270000" y="1280698"/>
            <a:ext cx="9652000" cy="54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taped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9C7496-4920-4077-8921-9E4190854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/>
          <a:stretch/>
        </p:blipFill>
        <p:spPr>
          <a:xfrm>
            <a:off x="1340221" y="1200760"/>
            <a:ext cx="8596259" cy="5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magnet taped on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BD4D24-0473-41C2-AC72-D94272D5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/>
        </p:blipFill>
        <p:spPr>
          <a:xfrm>
            <a:off x="1457917" y="1152983"/>
            <a:ext cx="8768166" cy="5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5D2AE-8DC8-43CD-A8D8-E6B6E279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64A837-C172-4216-BF47-75F22758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just">
              <a:buNone/>
            </a:pPr>
            <a:r>
              <a:rPr lang="en-US" sz="3000" dirty="0"/>
              <a:t>Future iterations could provide online data sensing and collection. </a:t>
            </a:r>
            <a:r>
              <a:rPr lang="en-US" sz="2800" dirty="0"/>
              <a:t>This configuration will need to handle further concerns, like: </a:t>
            </a:r>
          </a:p>
          <a:p>
            <a:pPr lvl="1" algn="just"/>
            <a:r>
              <a:rPr lang="en-US" sz="2800" dirty="0"/>
              <a:t>Online data collection</a:t>
            </a:r>
          </a:p>
          <a:p>
            <a:pPr lvl="1" algn="just"/>
            <a:r>
              <a:rPr lang="en-US" sz="2800" dirty="0"/>
              <a:t>Energy efficiency (harvesting?)</a:t>
            </a:r>
          </a:p>
          <a:p>
            <a:pPr lvl="1" algn="just"/>
            <a:r>
              <a:rPr lang="en-US" sz="2800" dirty="0"/>
              <a:t>Drift (adaptivity)</a:t>
            </a:r>
          </a:p>
        </p:txBody>
      </p:sp>
    </p:spTree>
    <p:extLst>
      <p:ext uri="{BB962C8B-B14F-4D97-AF65-F5344CB8AC3E}">
        <p14:creationId xmlns:p14="http://schemas.microsoft.com/office/powerpoint/2010/main" val="1773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A4A73-8ABA-4983-916F-DC4F9E9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94AEB-6388-4679-9635-7085A1AE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5" y="1785064"/>
            <a:ext cx="10525270" cy="4195481"/>
          </a:xfrm>
        </p:spPr>
        <p:txBody>
          <a:bodyPr/>
          <a:lstStyle/>
          <a:p>
            <a:r>
              <a:rPr lang="en-US" dirty="0"/>
              <a:t>Detect faults on an industrial electric motor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16577-DD5C-4E1D-8670-9142B8CA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57" y="2970797"/>
            <a:ext cx="2725485" cy="2568436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6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CCE8F-CCAE-413C-8787-4C7182E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C801-A2F0-4D8A-89A6-EFDB3537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53" y="1697318"/>
            <a:ext cx="7949248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used </a:t>
            </a:r>
            <a:r>
              <a:rPr lang="en-US" b="1" u="sng" dirty="0"/>
              <a:t>STM32 </a:t>
            </a:r>
            <a:r>
              <a:rPr lang="en-US" b="1" u="sng" dirty="0" err="1"/>
              <a:t>BlueCoin</a:t>
            </a:r>
            <a:r>
              <a:rPr lang="en-US" b="1" dirty="0"/>
              <a:t> </a:t>
            </a:r>
            <a:r>
              <a:rPr lang="en-US" dirty="0"/>
              <a:t>as our prototype board</a:t>
            </a:r>
          </a:p>
          <a:p>
            <a:pPr algn="just"/>
            <a:r>
              <a:rPr lang="en-US" dirty="0"/>
              <a:t>Little platform which can be easily </a:t>
            </a:r>
            <a:r>
              <a:rPr lang="en-US" b="1" u="sng" dirty="0"/>
              <a:t>bolt on</a:t>
            </a:r>
            <a:r>
              <a:rPr lang="en-US" dirty="0"/>
              <a:t> the motor without the need of modifications</a:t>
            </a:r>
          </a:p>
          <a:p>
            <a:pPr algn="just"/>
            <a:r>
              <a:rPr lang="en-US" b="1" u="sng" dirty="0"/>
              <a:t>Wide sensor capabilities</a:t>
            </a:r>
            <a:r>
              <a:rPr lang="en-US" dirty="0"/>
              <a:t> (magnetometer, gyroscope, accelerometer)</a:t>
            </a:r>
          </a:p>
          <a:p>
            <a:pPr algn="just"/>
            <a:r>
              <a:rPr lang="en-US" dirty="0"/>
              <a:t>SD card interface</a:t>
            </a:r>
          </a:p>
          <a:p>
            <a:pPr algn="just"/>
            <a:r>
              <a:rPr lang="en-US" dirty="0"/>
              <a:t>Can be used for future iterations, which may need to exploit features like Bluetooth transmission, low power mode…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D8851-3D0E-4479-A1C8-AB009601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9102"/>
          <a:stretch/>
        </p:blipFill>
        <p:spPr>
          <a:xfrm>
            <a:off x="9171709" y="2739208"/>
            <a:ext cx="2798618" cy="1730027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7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95A7F4-0B3B-4849-8BFB-3B238FC3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60562"/>
            <a:ext cx="10218420" cy="4744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We have three main tasks to tackle: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/>
              <a:t>Data acquisition:</a:t>
            </a:r>
            <a:r>
              <a:rPr lang="en-US" sz="2400" dirty="0"/>
              <a:t> we sense data using the </a:t>
            </a:r>
            <a:r>
              <a:rPr lang="en-US" sz="2400" dirty="0" err="1"/>
              <a:t>BlueCoin</a:t>
            </a:r>
            <a:r>
              <a:rPr lang="en-US" sz="2400" dirty="0"/>
              <a:t> board, and then collect them</a:t>
            </a:r>
          </a:p>
          <a:p>
            <a:pPr lvl="1" algn="just"/>
            <a:r>
              <a:rPr lang="en-US" sz="2400" i="0" dirty="0"/>
              <a:t>The prototype we have developed in </a:t>
            </a:r>
            <a:r>
              <a:rPr lang="en-US" sz="2400" dirty="0"/>
              <a:t>this iteration records data on a testbed,</a:t>
            </a:r>
            <a:r>
              <a:rPr lang="en-US" sz="2400" i="0" dirty="0"/>
              <a:t> </a:t>
            </a:r>
            <a:r>
              <a:rPr lang="en-US" sz="2400" dirty="0"/>
              <a:t>in a clean environment, free of interferences, at a given regime.</a:t>
            </a:r>
          </a:p>
          <a:p>
            <a:pPr lvl="1" algn="just"/>
            <a:r>
              <a:rPr lang="en-US" sz="2400" dirty="0"/>
              <a:t>Data are logged on a SD card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21EE11A-8BDC-492D-B285-36F11D5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5C9DF9-67B8-4B44-9692-28B6AB9DD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20838"/>
            <a:ext cx="8946541" cy="4195481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b="1" dirty="0"/>
              <a:t>Model identification</a:t>
            </a:r>
            <a:r>
              <a:rPr lang="en-US" dirty="0"/>
              <a:t>: we feed these data into a modeling algorithm, which estimates the system characteristics:</a:t>
            </a:r>
          </a:p>
          <a:p>
            <a:pPr lvl="1" algn="just"/>
            <a:r>
              <a:rPr lang="en-US" sz="2400" b="1" u="sng" dirty="0"/>
              <a:t>We have implemented an advanced modeling algorithm which estimates an AR(MA) model</a:t>
            </a:r>
            <a:r>
              <a:rPr lang="en-US" sz="2400" dirty="0"/>
              <a:t> for each sensor axis, on a clean set of data</a:t>
            </a:r>
          </a:p>
        </p:txBody>
      </p:sp>
      <p:sp>
        <p:nvSpPr>
          <p:cNvPr id="7" name="Titolo 4">
            <a:extLst>
              <a:ext uri="{FF2B5EF4-FFF2-40B4-BE49-F238E27FC236}">
                <a16:creationId xmlns:a16="http://schemas.microsoft.com/office/drawing/2014/main" id="{663A5F1C-B24F-4C01-8DE1-565BE30F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21BB1-32F9-4EAF-A156-A6FB79B8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b="1" dirty="0"/>
              <a:t>Fault detection:</a:t>
            </a:r>
            <a:r>
              <a:rPr lang="en-US" dirty="0"/>
              <a:t> we check the prediction performance of our model on the newly sensed data</a:t>
            </a:r>
          </a:p>
          <a:p>
            <a:pPr lvl="1" algn="just"/>
            <a:r>
              <a:rPr lang="en-US" sz="2400" b="1" u="sng" dirty="0"/>
              <a:t>If the performance of the prediction is worse than a certain threshold, we will know that the model has changed and the test will fail</a:t>
            </a:r>
          </a:p>
          <a:p>
            <a:pPr lvl="1" algn="just"/>
            <a:r>
              <a:rPr lang="en-US" sz="2400" dirty="0"/>
              <a:t>The frequency of these checks will be proportional to the load applied</a:t>
            </a:r>
          </a:p>
          <a:p>
            <a:pPr lvl="1" algn="just"/>
            <a:r>
              <a:rPr lang="en-US" sz="2400" dirty="0"/>
              <a:t>These checks will be operated more often in the first period of the motor’s life and near its expected end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83327A-ECC1-4BD6-BE7E-ACE6B2DE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473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937AC-E7A3-488B-96FB-2646735A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demo</a:t>
            </a:r>
            <a:endParaRPr lang="it-IT" dirty="0"/>
          </a:p>
        </p:txBody>
      </p:sp>
      <p:pic>
        <p:nvPicPr>
          <p:cNvPr id="4" name="WhatsApp Video 2017-12-18 at 6.01.49 PM">
            <a:hlinkClick r:id="" action="ppaction://media"/>
            <a:extLst>
              <a:ext uri="{FF2B5EF4-FFF2-40B4-BE49-F238E27FC236}">
                <a16:creationId xmlns:a16="http://schemas.microsoft.com/office/drawing/2014/main" id="{390C68B8-1D9B-414E-B5E4-9F863FDD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922"/>
          <a:stretch/>
        </p:blipFill>
        <p:spPr>
          <a:xfrm rot="16200000">
            <a:off x="3764158" y="-265220"/>
            <a:ext cx="5476484" cy="83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130F6C5-1D6E-4A79-9A1E-F491409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948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5ED7B-07D9-446B-9DF8-3813DF8D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245600" cy="464358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performed an experiment to verify the capabilities of the developed tools, using a fan rotating at the same speed as the motor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working fan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modified fan</a:t>
            </a:r>
          </a:p>
          <a:p>
            <a:pPr lvl="2" algn="just"/>
            <a:r>
              <a:rPr lang="en-US" sz="2000" dirty="0"/>
              <a:t>Eccentrical load</a:t>
            </a:r>
          </a:p>
          <a:p>
            <a:pPr lvl="2" algn="just"/>
            <a:r>
              <a:rPr lang="en-US" sz="2000" dirty="0"/>
              <a:t>Magnetic field</a:t>
            </a:r>
          </a:p>
          <a:p>
            <a:pPr lvl="1" algn="just"/>
            <a:r>
              <a:rPr lang="en-US" sz="2400" b="1" u="sng" dirty="0"/>
              <a:t>Model identification </a:t>
            </a:r>
            <a:r>
              <a:rPr lang="en-US" sz="2400" dirty="0"/>
              <a:t>on the working fan data and </a:t>
            </a:r>
            <a:r>
              <a:rPr lang="en-US" sz="2400" b="1" u="sng" dirty="0"/>
              <a:t>performance verification </a:t>
            </a:r>
            <a:r>
              <a:rPr lang="en-US" sz="2400" dirty="0"/>
              <a:t>on disturbed data</a:t>
            </a:r>
          </a:p>
        </p:txBody>
      </p:sp>
    </p:spTree>
    <p:extLst>
      <p:ext uri="{BB962C8B-B14F-4D97-AF65-F5344CB8AC3E}">
        <p14:creationId xmlns:p14="http://schemas.microsoft.com/office/powerpoint/2010/main" val="27236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AD56A8-903F-4869-8319-A3ECB321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70560" y="2064372"/>
            <a:ext cx="3859612" cy="514614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AC151DB-29EC-4AFE-B89A-16BB3E118A5E}"/>
              </a:ext>
            </a:extLst>
          </p:cNvPr>
          <p:cNvSpPr/>
          <p:nvPr/>
        </p:nvSpPr>
        <p:spPr>
          <a:xfrm>
            <a:off x="6848555" y="4394321"/>
            <a:ext cx="1400650" cy="140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40118"/>
            <a:ext cx="11562082" cy="1772322"/>
          </a:xfrm>
        </p:spPr>
        <p:txBody>
          <a:bodyPr/>
          <a:lstStyle/>
          <a:p>
            <a:pPr algn="just"/>
            <a:r>
              <a:rPr lang="en-US" sz="2800" dirty="0"/>
              <a:t>We used two fans with a different diameter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BlueCoin</a:t>
            </a:r>
            <a:r>
              <a:rPr lang="en-US" sz="2800" dirty="0"/>
              <a:t> has been screwed on a plastic cradle taped to each fan</a:t>
            </a:r>
          </a:p>
        </p:txBody>
      </p:sp>
    </p:spTree>
    <p:extLst>
      <p:ext uri="{BB962C8B-B14F-4D97-AF65-F5344CB8AC3E}">
        <p14:creationId xmlns:p14="http://schemas.microsoft.com/office/powerpoint/2010/main" val="769337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836</TotalTime>
  <Words>431</Words>
  <Application>Microsoft Office PowerPoint</Application>
  <PresentationFormat>Widescreen</PresentationFormat>
  <Paragraphs>51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Ione</vt:lpstr>
      <vt:lpstr>Wearing Predictive System</vt:lpstr>
      <vt:lpstr>Project target</vt:lpstr>
      <vt:lpstr>Platform</vt:lpstr>
      <vt:lpstr>Workflow</vt:lpstr>
      <vt:lpstr>Workflow</vt:lpstr>
      <vt:lpstr>Workflow</vt:lpstr>
      <vt:lpstr>Acquisition demo</vt:lpstr>
      <vt:lpstr>Experiments</vt:lpstr>
      <vt:lpstr>Experiments</vt:lpstr>
      <vt:lpstr>Experiments: modified conditions</vt:lpstr>
      <vt:lpstr>Results: testing on good data</vt:lpstr>
      <vt:lpstr>Results: plastic rod</vt:lpstr>
      <vt:lpstr>Results: taped blade</vt:lpstr>
      <vt:lpstr>Results: magnet taped on blade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Davide Urzino</dc:creator>
  <cp:lastModifiedBy>Emanuele Dalla Longa</cp:lastModifiedBy>
  <cp:revision>85</cp:revision>
  <dcterms:created xsi:type="dcterms:W3CDTF">2017-11-16T09:12:06Z</dcterms:created>
  <dcterms:modified xsi:type="dcterms:W3CDTF">2017-12-19T14:47:14Z</dcterms:modified>
</cp:coreProperties>
</file>